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2"/>
  </p:notesMasterIdLst>
  <p:sldIdLst>
    <p:sldId id="261" r:id="rId5"/>
    <p:sldId id="262" r:id="rId6"/>
    <p:sldId id="263" r:id="rId7"/>
    <p:sldId id="264" r:id="rId8"/>
    <p:sldId id="265" r:id="rId9"/>
    <p:sldId id="266"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4/4/2023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4/4/2023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4/4/2023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4/4/2023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D02C8-8352-4A2E-A3CD-139A8583C932}" type="datetime1">
              <a:rPr lang="en-US" smtClean="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680581-4B77-41E9-BE55-C3C9C3900A2A}" type="datetime1">
              <a:rPr lang="en-US" smtClean="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C1CB5-A088-4DB4-8A5C-B084F9B2B528}" type="datetime1">
              <a:rPr lang="en-US" smtClean="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0256410-64C5-4311-8359-FDA6B61ABBAE}" type="datetime1">
              <a:rPr lang="en-US" smtClean="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018B01E-6E1B-4AFC-A690-27C447C9486E}" type="datetime1">
              <a:rPr lang="en-US" smtClean="0"/>
              <a:t>4/4/2023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52F3D2-503A-4E49-99AD-125A054E178F}" type="datetime1">
              <a:rPr lang="en-US" smtClean="0"/>
              <a:t>4/4/2023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4/4/2023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4/4/2023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video" Target="https://www.youtube.com/embed/Q_TbXri0XQ0" TargetMode="Externa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uscyberpatriot.org/Pages/Competition/How-The-Competition-Works.aspx" TargetMode="External"/><Relationship Id="rId2" Type="http://schemas.openxmlformats.org/officeDocument/2006/relationships/hyperlink" Target="https://www.youtube.com/watch?v=4UveDN7xn9I" TargetMode="External"/><Relationship Id="rId1" Type="http://schemas.openxmlformats.org/officeDocument/2006/relationships/slideLayout" Target="../slideLayouts/slideLayout2.xml"/><Relationship Id="rId5" Type="http://schemas.openxmlformats.org/officeDocument/2006/relationships/hyperlink" Target="https://www.uscyberpatriot.org/Pages/Competition/Rules-Book.aspx" TargetMode="External"/><Relationship Id="rId4" Type="http://schemas.openxmlformats.org/officeDocument/2006/relationships/hyperlink" Target="https://www.uscyberpatriot.org/Pages/Competition/Technical-Specifications.asp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smtClean="0"/>
              <a:t>Cyber Patriot XVI</a:t>
            </a:r>
            <a:endParaRPr lang="en-US" dirty="0"/>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smtClean="0"/>
              <a:t>Deb Minassian Coach and mentor</a:t>
            </a:r>
            <a:endParaRPr lang="en-US" dirty="0"/>
          </a:p>
        </p:txBody>
      </p:sp>
    </p:spTree>
    <p:extLst>
      <p:ext uri="{BB962C8B-B14F-4D97-AF65-F5344CB8AC3E}">
        <p14:creationId xmlns:p14="http://schemas.microsoft.com/office/powerpoint/2010/main" val="1337192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959713" y="154602"/>
            <a:ext cx="8953864" cy="1478570"/>
          </a:xfrm>
        </p:spPr>
        <p:txBody>
          <a:bodyPr>
            <a:normAutofit/>
          </a:bodyPr>
          <a:lstStyle/>
          <a:p>
            <a:pPr algn="r"/>
            <a:r>
              <a:rPr lang="en-US" sz="3200" dirty="0" smtClean="0"/>
              <a:t>What is Cyber Patriot?</a:t>
            </a:r>
            <a:endParaRPr lang="en-US" sz="3200" dirty="0"/>
          </a:p>
        </p:txBody>
      </p:sp>
      <p:pic>
        <p:nvPicPr>
          <p:cNvPr id="6" name="Q_TbXri0XQ0"/>
          <p:cNvPicPr>
            <a:picLocks noRot="1" noChangeAspect="1"/>
          </p:cNvPicPr>
          <p:nvPr>
            <a:videoFile r:link="rId1"/>
          </p:nvPr>
        </p:nvPicPr>
        <p:blipFill>
          <a:blip r:embed="rId6"/>
          <a:stretch>
            <a:fillRect/>
          </a:stretch>
        </p:blipFill>
        <p:spPr>
          <a:xfrm>
            <a:off x="4267200" y="2400300"/>
            <a:ext cx="3657600" cy="2057400"/>
          </a:xfrm>
          <a:prstGeom prst="rect">
            <a:avLst/>
          </a:prstGeom>
        </p:spPr>
      </p:pic>
    </p:spTree>
    <p:extLst>
      <p:ext uri="{BB962C8B-B14F-4D97-AF65-F5344CB8AC3E}">
        <p14:creationId xmlns:p14="http://schemas.microsoft.com/office/powerpoint/2010/main" val="10948493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Uscyberpatriot.org</a:t>
            </a:r>
            <a:endParaRPr lang="en-US" dirty="0"/>
          </a:p>
        </p:txBody>
      </p:sp>
      <p:pic>
        <p:nvPicPr>
          <p:cNvPr id="4" name="Content Placeholder 3"/>
          <p:cNvPicPr>
            <a:picLocks noGrp="1" noChangeAspect="1"/>
          </p:cNvPicPr>
          <p:nvPr>
            <p:ph idx="1"/>
          </p:nvPr>
        </p:nvPicPr>
        <p:blipFill>
          <a:blip r:embed="rId2"/>
          <a:stretch>
            <a:fillRect/>
          </a:stretch>
        </p:blipFill>
        <p:spPr>
          <a:xfrm>
            <a:off x="2946225" y="2249488"/>
            <a:ext cx="6296376" cy="3541712"/>
          </a:xfrm>
          <a:prstGeom prst="rect">
            <a:avLst/>
          </a:prstGeom>
        </p:spPr>
      </p:pic>
    </p:spTree>
    <p:extLst>
      <p:ext uri="{BB962C8B-B14F-4D97-AF65-F5344CB8AC3E}">
        <p14:creationId xmlns:p14="http://schemas.microsoft.com/office/powerpoint/2010/main" val="2303922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Getting Started</a:t>
            </a:r>
          </a:p>
          <a:p>
            <a:r>
              <a:rPr lang="en-US" dirty="0" smtClean="0"/>
              <a:t>New Coach Resources</a:t>
            </a:r>
          </a:p>
          <a:p>
            <a:r>
              <a:rPr lang="en-US" dirty="0" smtClean="0"/>
              <a:t>Current Competition</a:t>
            </a:r>
          </a:p>
          <a:p>
            <a:r>
              <a:rPr lang="en-US" dirty="0" smtClean="0"/>
              <a:t>History</a:t>
            </a:r>
          </a:p>
          <a:p>
            <a:r>
              <a:rPr lang="en-US" dirty="0" smtClean="0"/>
              <a:t>Rules Book</a:t>
            </a:r>
          </a:p>
          <a:p>
            <a:r>
              <a:rPr lang="en-US" dirty="0" smtClean="0"/>
              <a:t>Technical Specifications</a:t>
            </a:r>
          </a:p>
          <a:p>
            <a:r>
              <a:rPr lang="en-US" dirty="0" smtClean="0"/>
              <a:t>Training Materials</a:t>
            </a:r>
          </a:p>
          <a:p>
            <a:endParaRPr lang="en-US" dirty="0" smtClean="0"/>
          </a:p>
          <a:p>
            <a:endParaRPr lang="en-US" dirty="0"/>
          </a:p>
        </p:txBody>
      </p:sp>
    </p:spTree>
    <p:extLst>
      <p:ext uri="{BB962C8B-B14F-4D97-AF65-F5344CB8AC3E}">
        <p14:creationId xmlns:p14="http://schemas.microsoft.com/office/powerpoint/2010/main" val="978363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3013" y="224818"/>
            <a:ext cx="9905998" cy="1337282"/>
          </a:xfrm>
        </p:spPr>
        <p:txBody>
          <a:bodyPr/>
          <a:lstStyle/>
          <a:p>
            <a:r>
              <a:rPr lang="en-US" dirty="0" smtClean="0"/>
              <a:t>Getting Started</a:t>
            </a:r>
            <a:endParaRPr lang="en-US" dirty="0"/>
          </a:p>
        </p:txBody>
      </p:sp>
      <p:sp>
        <p:nvSpPr>
          <p:cNvPr id="3" name="Content Placeholder 2"/>
          <p:cNvSpPr>
            <a:spLocks noGrp="1"/>
          </p:cNvSpPr>
          <p:nvPr>
            <p:ph idx="1"/>
          </p:nvPr>
        </p:nvSpPr>
        <p:spPr>
          <a:xfrm>
            <a:off x="1141412" y="1244600"/>
            <a:ext cx="9905999" cy="4918808"/>
          </a:xfrm>
        </p:spPr>
        <p:txBody>
          <a:bodyPr>
            <a:noAutofit/>
          </a:bodyPr>
          <a:lstStyle/>
          <a:p>
            <a:r>
              <a:rPr lang="en-US" sz="1800" dirty="0" smtClean="0"/>
              <a:t>Competition Overview</a:t>
            </a:r>
          </a:p>
          <a:p>
            <a:pPr lvl="1"/>
            <a:r>
              <a:rPr lang="en-US" sz="1800" dirty="0" smtClean="0"/>
              <a:t>Coach – The administrative lead of the team.  Main point of contact.  Each team can have one coach.</a:t>
            </a:r>
          </a:p>
          <a:p>
            <a:pPr lvl="1"/>
            <a:r>
              <a:rPr lang="en-US" sz="1800" dirty="0" smtClean="0"/>
              <a:t>Competitors – A team consisting of a minimum of 2 and up to 6 students. </a:t>
            </a:r>
            <a:r>
              <a:rPr lang="en-US" sz="1800" dirty="0"/>
              <a:t> </a:t>
            </a:r>
            <a:r>
              <a:rPr lang="en-US" sz="1800" dirty="0" smtClean="0"/>
              <a:t>Six students </a:t>
            </a:r>
            <a:r>
              <a:rPr lang="en-US" sz="1800" dirty="0"/>
              <a:t>are permitted on each team's roster, a maximum of five students are permitted to compete at any one time during a competition round. A one-time substitution can be made each round. </a:t>
            </a:r>
            <a:endParaRPr lang="en-US" sz="1800" dirty="0" smtClean="0"/>
          </a:p>
          <a:p>
            <a:pPr lvl="1"/>
            <a:r>
              <a:rPr lang="en-US" sz="1800" dirty="0" smtClean="0"/>
              <a:t>Technical mentors - </a:t>
            </a:r>
            <a:r>
              <a:rPr lang="en-US" sz="1800" dirty="0"/>
              <a:t>IT​​-experienced individuals who volunteer to assist in the cybersecurity training of </a:t>
            </a:r>
            <a:r>
              <a:rPr lang="en-US" sz="1800" dirty="0" err="1"/>
              <a:t>CyberPatriot</a:t>
            </a:r>
            <a:r>
              <a:rPr lang="en-US" sz="1800" dirty="0"/>
              <a:t> teams. Mentors must register on the </a:t>
            </a:r>
            <a:r>
              <a:rPr lang="en-US" sz="1800" dirty="0" err="1"/>
              <a:t>CyberPatriot</a:t>
            </a:r>
            <a:r>
              <a:rPr lang="en-US" sz="1800" dirty="0"/>
              <a:t> website and are required to successfully complete a background check before being eligible to officially join a team. (Minimum age: 18)</a:t>
            </a:r>
            <a:endParaRPr lang="en-US" sz="1800" dirty="0" smtClean="0"/>
          </a:p>
          <a:p>
            <a:pPr lvl="1"/>
            <a:r>
              <a:rPr lang="en-US" sz="1800" dirty="0" smtClean="0"/>
              <a:t>Team Assistants - </a:t>
            </a:r>
            <a:r>
              <a:rPr lang="en-US" sz="1800" dirty="0"/>
              <a:t>Adult volunteers who provide non-technical support and encouragement to the team (assisting with scheduling, set-up, snacks, etc.). Team assistants must register on the </a:t>
            </a:r>
            <a:r>
              <a:rPr lang="en-US" sz="1800" dirty="0" err="1"/>
              <a:t>CyberPatriot</a:t>
            </a:r>
            <a:r>
              <a:rPr lang="en-US" sz="1800" dirty="0"/>
              <a:t> website and pass a background check. (Minimum age: 18</a:t>
            </a:r>
            <a:r>
              <a:rPr lang="en-US" sz="1800" dirty="0" smtClean="0"/>
              <a:t>)</a:t>
            </a:r>
          </a:p>
        </p:txBody>
      </p:sp>
    </p:spTree>
    <p:extLst>
      <p:ext uri="{BB962C8B-B14F-4D97-AF65-F5344CB8AC3E}">
        <p14:creationId xmlns:p14="http://schemas.microsoft.com/office/powerpoint/2010/main" val="2243452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Divisions</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a:t/>
            </a:r>
            <a:br>
              <a:rPr lang="en-US" sz="1800" dirty="0"/>
            </a:br>
            <a:r>
              <a:rPr lang="en-US" sz="1800" dirty="0"/>
              <a:t>Based on the competitor composition, a team is assigned to one of three divisions:</a:t>
            </a:r>
          </a:p>
          <a:p>
            <a:pPr lvl="1"/>
            <a:r>
              <a:rPr lang="en-US" sz="1800" b="1" dirty="0"/>
              <a:t>Open Division:</a:t>
            </a:r>
            <a:r>
              <a:rPr lang="en-US" sz="1800" dirty="0"/>
              <a:t> High school students from schools, scouting units, Boys and Girls Clubs, home school programs, STEM programs, etc.</a:t>
            </a:r>
          </a:p>
          <a:p>
            <a:pPr lvl="1"/>
            <a:r>
              <a:rPr lang="en-US" sz="1800" b="1" dirty="0"/>
              <a:t>All Service Division:</a:t>
            </a:r>
            <a:r>
              <a:rPr lang="en-US" sz="1800" dirty="0"/>
              <a:t> High school students in JROTC Programs / Civil Air Patrol units / Naval Sea Cadet Corps units</a:t>
            </a:r>
          </a:p>
          <a:p>
            <a:pPr lvl="1"/>
            <a:r>
              <a:rPr lang="en-US" sz="1800" b="1" dirty="0"/>
              <a:t>Middle School Division:</a:t>
            </a:r>
            <a:r>
              <a:rPr lang="en-US" sz="1800" dirty="0"/>
              <a:t> Middle school students from schools, scouting units, boys and girls clubs, STEM programs, etc.</a:t>
            </a:r>
          </a:p>
          <a:p>
            <a:pPr lvl="1"/>
            <a:endParaRPr lang="en-US" sz="1800" dirty="0"/>
          </a:p>
          <a:p>
            <a:endParaRPr lang="en-US" sz="1800" dirty="0"/>
          </a:p>
        </p:txBody>
      </p:sp>
    </p:spTree>
    <p:extLst>
      <p:ext uri="{BB962C8B-B14F-4D97-AF65-F5344CB8AC3E}">
        <p14:creationId xmlns:p14="http://schemas.microsoft.com/office/powerpoint/2010/main" val="20086977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err="1" smtClean="0"/>
              <a:t>CyberPatriot</a:t>
            </a:r>
            <a:r>
              <a:rPr lang="en-US" dirty="0" smtClean="0"/>
              <a:t> </a:t>
            </a:r>
            <a:r>
              <a:rPr lang="en-US" dirty="0"/>
              <a:t>is designed for any student, regardless of prior cybersecurity knowledge. Training materials are available through the volunteer dashboard and through Cisco Networking Academy.  Instructions for competition round preparation are emailed directly to coaches prior to each round</a:t>
            </a:r>
            <a:r>
              <a:rPr lang="en-US" dirty="0" smtClean="0"/>
              <a:t>.</a:t>
            </a:r>
          </a:p>
          <a:p>
            <a:pPr marL="457200" lvl="1" indent="0">
              <a:buNone/>
            </a:pPr>
            <a:r>
              <a:rPr lang="en-US" b="1" dirty="0" smtClean="0">
                <a:hlinkClick r:id="rId2"/>
              </a:rPr>
              <a:t>CLICK </a:t>
            </a:r>
            <a:r>
              <a:rPr lang="en-US" b="1" dirty="0">
                <a:hlinkClick r:id="rId2"/>
              </a:rPr>
              <a:t>HERE</a:t>
            </a:r>
            <a:r>
              <a:rPr lang="en-US" b="1" dirty="0"/>
              <a:t> for a general overview of how to prepare for a round</a:t>
            </a:r>
            <a:endParaRPr lang="en-US" dirty="0"/>
          </a:p>
          <a:p>
            <a:pPr marL="457200" lvl="1" indent="0">
              <a:buNone/>
            </a:pPr>
            <a:r>
              <a:rPr lang="en-US" b="1" dirty="0">
                <a:hlinkClick r:id="rId3"/>
              </a:rPr>
              <a:t>CLICK HERE</a:t>
            </a:r>
            <a:r>
              <a:rPr lang="en-US" b="1" dirty="0"/>
              <a:t> for an in-depth explanation of how the competition works</a:t>
            </a:r>
            <a:endParaRPr lang="en-US" dirty="0"/>
          </a:p>
          <a:p>
            <a:pPr marL="457200" lvl="1" indent="0">
              <a:buNone/>
            </a:pPr>
            <a:r>
              <a:rPr lang="en-US" b="1" dirty="0">
                <a:hlinkClick r:id="rId4"/>
              </a:rPr>
              <a:t>CLICK HERE</a:t>
            </a:r>
            <a:r>
              <a:rPr lang="en-US" b="1" dirty="0"/>
              <a:t> for a full list of competition hardware and software requirements</a:t>
            </a:r>
            <a:endParaRPr lang="en-US" dirty="0"/>
          </a:p>
          <a:p>
            <a:pPr marL="457200" lvl="1" indent="0">
              <a:buNone/>
            </a:pPr>
            <a:r>
              <a:rPr lang="en-US" b="1" dirty="0">
                <a:hlinkClick r:id="rId5"/>
              </a:rPr>
              <a:t>CLICK HERE</a:t>
            </a:r>
            <a:r>
              <a:rPr lang="en-US" b="1" dirty="0"/>
              <a:t> for the full competition rules book</a:t>
            </a:r>
            <a:endParaRPr lang="en-US" dirty="0"/>
          </a:p>
          <a:p>
            <a:endParaRPr lang="en-US" dirty="0"/>
          </a:p>
        </p:txBody>
      </p:sp>
    </p:spTree>
    <p:extLst>
      <p:ext uri="{BB962C8B-B14F-4D97-AF65-F5344CB8AC3E}">
        <p14:creationId xmlns:p14="http://schemas.microsoft.com/office/powerpoint/2010/main" val="318219981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www.w3.org/XML/1998/namespace"/>
    <ds:schemaRef ds:uri="http://purl.org/dc/elements/1.1/"/>
    <ds:schemaRef ds:uri="http://purl.org/dc/terms/"/>
    <ds:schemaRef ds:uri="http://purl.org/dc/dcmitype/"/>
    <ds:schemaRef ds:uri="71af3243-3dd4-4a8d-8c0d-dd76da1f02a5"/>
    <ds:schemaRef ds:uri="http://schemas.microsoft.com/office/2006/documentManagement/types"/>
    <ds:schemaRef ds:uri="16c05727-aa75-4e4a-9b5f-8a80a1165891"/>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388</Words>
  <Application>Microsoft Office PowerPoint</Application>
  <PresentationFormat>Widescreen</PresentationFormat>
  <Paragraphs>29</Paragraphs>
  <Slides>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Trebuchet MS</vt:lpstr>
      <vt:lpstr>Tw Cen MT</vt:lpstr>
      <vt:lpstr>Circuit</vt:lpstr>
      <vt:lpstr>Cyber Patriot XVI</vt:lpstr>
      <vt:lpstr>What is Cyber Patriot?</vt:lpstr>
      <vt:lpstr>Uscyberpatriot.org</vt:lpstr>
      <vt:lpstr>competition</vt:lpstr>
      <vt:lpstr>Getting Started</vt:lpstr>
      <vt:lpstr>Divisions</vt:lpstr>
      <vt:lpstr>How?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2023-03-31T17:03:39Z</dcterms:created>
  <dcterms:modified xsi:type="dcterms:W3CDTF">2023-04-04T18:38:26Z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